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9" r:id="rId3"/>
    <p:sldId id="257" r:id="rId4"/>
    <p:sldId id="258" r:id="rId5"/>
    <p:sldId id="916" r:id="rId6"/>
    <p:sldId id="920" r:id="rId7"/>
    <p:sldId id="942" r:id="rId8"/>
    <p:sldId id="941" r:id="rId9"/>
    <p:sldId id="260" r:id="rId10"/>
    <p:sldId id="943" r:id="rId11"/>
    <p:sldId id="944" r:id="rId12"/>
    <p:sldId id="945" r:id="rId13"/>
    <p:sldId id="946" r:id="rId14"/>
    <p:sldId id="947" r:id="rId15"/>
    <p:sldId id="913" r:id="rId16"/>
    <p:sldId id="940" r:id="rId17"/>
    <p:sldId id="1038" r:id="rId18"/>
    <p:sldId id="1035" r:id="rId19"/>
    <p:sldId id="1036" r:id="rId20"/>
    <p:sldId id="1037" r:id="rId21"/>
    <p:sldId id="1041" r:id="rId22"/>
    <p:sldId id="1039" r:id="rId23"/>
    <p:sldId id="1040" r:id="rId24"/>
    <p:sldId id="1043" r:id="rId25"/>
    <p:sldId id="1042" r:id="rId26"/>
    <p:sldId id="949" r:id="rId27"/>
    <p:sldId id="104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91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C91FD7-33FF-46F6-A0E3-0ABBB17AD19C}" type="datetimeFigureOut">
              <a:rPr lang="en-IN" smtClean="0"/>
              <a:t>14-11-2025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167498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C91FD7-33FF-46F6-A0E3-0ABBB17AD19C}" type="datetimeFigureOut">
              <a:rPr lang="en-IN" smtClean="0"/>
              <a:t>14-11-2025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280098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C91FD7-33FF-46F6-A0E3-0ABBB17AD19C}" type="datetimeFigureOut">
              <a:rPr lang="en-IN" smtClean="0"/>
              <a:t>14-11-2025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2559507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C91FD7-33FF-46F6-A0E3-0ABBB17AD19C}" type="datetimeFigureOut">
              <a:rPr lang="en-IN" smtClean="0"/>
              <a:t>14-11-2025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5CEAA10-94C6-4CA0-9FDB-8DA92F065CA2}"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254561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C91FD7-33FF-46F6-A0E3-0ABBB17AD19C}" type="datetimeFigureOut">
              <a:rPr lang="en-IN" smtClean="0"/>
              <a:t>14-11-2025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38066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C91FD7-33FF-46F6-A0E3-0ABBB17AD19C}" type="datetimeFigureOut">
              <a:rPr lang="en-IN" smtClean="0"/>
              <a:t>14-11-2025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2452668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C91FD7-33FF-46F6-A0E3-0ABBB17AD19C}" type="datetimeFigureOut">
              <a:rPr lang="en-IN" smtClean="0"/>
              <a:t>14-11-2025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1647283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C91FD7-33FF-46F6-A0E3-0ABBB17AD19C}" type="datetimeFigureOut">
              <a:rPr lang="en-IN" smtClean="0"/>
              <a:t>14-11-2025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4216270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CC91FD7-33FF-46F6-A0E3-0ABBB17AD19C}" type="datetimeFigureOut">
              <a:rPr lang="en-IN" smtClean="0"/>
              <a:t>14-11-2025</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5CEAA10-94C6-4CA0-9FDB-8DA92F065CA2}" type="slidenum">
              <a:rPr lang="en-IN" smtClean="0"/>
              <a:t>‹#›</a:t>
            </a:fld>
            <a:endParaRPr lang="en-IN"/>
          </a:p>
        </p:txBody>
      </p:sp>
    </p:spTree>
    <p:extLst>
      <p:ext uri="{BB962C8B-B14F-4D97-AF65-F5344CB8AC3E}">
        <p14:creationId xmlns:p14="http://schemas.microsoft.com/office/powerpoint/2010/main" val="1003306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C91FD7-33FF-46F6-A0E3-0ABBB17AD19C}" type="datetimeFigureOut">
              <a:rPr lang="en-IN" smtClean="0"/>
              <a:t>14-11-2025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151020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C91FD7-33FF-46F6-A0E3-0ABBB17AD19C}" type="datetimeFigureOut">
              <a:rPr lang="en-IN" smtClean="0"/>
              <a:t>14-11-2025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3341539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C91FD7-33FF-46F6-A0E3-0ABBB17AD19C}" type="datetimeFigureOut">
              <a:rPr lang="en-IN" smtClean="0"/>
              <a:t>14-11-2025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41110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C91FD7-33FF-46F6-A0E3-0ABBB17AD19C}" type="datetimeFigureOut">
              <a:rPr lang="en-IN" smtClean="0"/>
              <a:t>14-11-2025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1574803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C91FD7-33FF-46F6-A0E3-0ABBB17AD19C}" type="datetimeFigureOut">
              <a:rPr lang="en-IN" smtClean="0"/>
              <a:t>14-11-2025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46035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CC91FD7-33FF-46F6-A0E3-0ABBB17AD19C}" type="datetimeFigureOut">
              <a:rPr lang="en-IN" smtClean="0"/>
              <a:t>14-11-2025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92386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C91FD7-33FF-46F6-A0E3-0ABBB17AD19C}" type="datetimeFigureOut">
              <a:rPr lang="en-IN" smtClean="0"/>
              <a:t>14-11-2025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59113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C91FD7-33FF-46F6-A0E3-0ABBB17AD19C}" type="datetimeFigureOut">
              <a:rPr lang="en-IN" smtClean="0"/>
              <a:t>14-11-2025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EAA10-94C6-4CA0-9FDB-8DA92F065CA2}" type="slidenum">
              <a:rPr lang="en-IN" smtClean="0"/>
              <a:t>‹#›</a:t>
            </a:fld>
            <a:endParaRPr lang="en-IN"/>
          </a:p>
        </p:txBody>
      </p:sp>
    </p:spTree>
    <p:extLst>
      <p:ext uri="{BB962C8B-B14F-4D97-AF65-F5344CB8AC3E}">
        <p14:creationId xmlns:p14="http://schemas.microsoft.com/office/powerpoint/2010/main" val="4149804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002060"/>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C91FD7-33FF-46F6-A0E3-0ABBB17AD19C}" type="datetimeFigureOut">
              <a:rPr lang="en-IN" smtClean="0"/>
              <a:t>14-11-2025</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5CEAA10-94C6-4CA0-9FDB-8DA92F065CA2}" type="slidenum">
              <a:rPr lang="en-IN" smtClean="0"/>
              <a:t>‹#›</a:t>
            </a:fld>
            <a:endParaRPr lang="en-IN"/>
          </a:p>
        </p:txBody>
      </p:sp>
    </p:spTree>
    <p:extLst>
      <p:ext uri="{BB962C8B-B14F-4D97-AF65-F5344CB8AC3E}">
        <p14:creationId xmlns:p14="http://schemas.microsoft.com/office/powerpoint/2010/main" val="384387072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linkedin.com/in/dr-latha-t-k-b2101812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analytics.zoho.in/workspace/486075000000002043/view/48607500000000200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etsy.com/listing/1479644991/i-dont-need-chat-gpt-my-wife-know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DC67-B43D-66CF-EB7F-6BB307364ED3}"/>
              </a:ext>
            </a:extLst>
          </p:cNvPr>
          <p:cNvSpPr>
            <a:spLocks noGrp="1"/>
          </p:cNvSpPr>
          <p:nvPr>
            <p:ph type="ctrTitle"/>
          </p:nvPr>
        </p:nvSpPr>
        <p:spPr>
          <a:xfrm>
            <a:off x="1751012" y="1905001"/>
            <a:ext cx="8676222" cy="1905000"/>
          </a:xfrm>
        </p:spPr>
        <p:txBody>
          <a:bodyPr>
            <a:noAutofit/>
          </a:bodyPr>
          <a:lstStyle/>
          <a:p>
            <a:br>
              <a:rPr lang="en-IN" sz="5400" dirty="0"/>
            </a:br>
            <a:r>
              <a:rPr lang="en-IN" sz="5400" dirty="0"/>
              <a:t> </a:t>
            </a:r>
            <a:r>
              <a:rPr lang="en-IN" sz="5400" b="1" dirty="0"/>
              <a:t>AI for HR – Foundation</a:t>
            </a:r>
            <a:endParaRPr lang="en-IN" sz="5400" dirty="0"/>
          </a:p>
        </p:txBody>
      </p:sp>
      <p:sp>
        <p:nvSpPr>
          <p:cNvPr id="3" name="Subtitle 2">
            <a:extLst>
              <a:ext uri="{FF2B5EF4-FFF2-40B4-BE49-F238E27FC236}">
                <a16:creationId xmlns:a16="http://schemas.microsoft.com/office/drawing/2014/main" id="{1BE8B6AD-93A6-187B-7EB8-DD4A6702E543}"/>
              </a:ext>
            </a:extLst>
          </p:cNvPr>
          <p:cNvSpPr>
            <a:spLocks noGrp="1"/>
          </p:cNvSpPr>
          <p:nvPr>
            <p:ph type="subTitle" idx="1"/>
          </p:nvPr>
        </p:nvSpPr>
        <p:spPr/>
        <p:txBody>
          <a:bodyPr/>
          <a:lstStyle/>
          <a:p>
            <a:r>
              <a:rPr lang="en-IN" dirty="0"/>
              <a:t>Premalatha T</a:t>
            </a:r>
          </a:p>
          <a:p>
            <a:r>
              <a:rPr lang="en-IN" dirty="0">
                <a:hlinkClick r:id="rId2"/>
              </a:rPr>
              <a:t>https://www.linkedin.com/in/dr-latha-t-k-b21018128/</a:t>
            </a:r>
            <a:endParaRPr lang="en-IN" dirty="0"/>
          </a:p>
          <a:p>
            <a:endParaRPr lang="en-IN" dirty="0"/>
          </a:p>
        </p:txBody>
      </p:sp>
      <p:pic>
        <p:nvPicPr>
          <p:cNvPr id="7" name="Picture 6">
            <a:extLst>
              <a:ext uri="{FF2B5EF4-FFF2-40B4-BE49-F238E27FC236}">
                <a16:creationId xmlns:a16="http://schemas.microsoft.com/office/drawing/2014/main" id="{525FE3D8-03BF-6902-240D-D490C1F456AA}"/>
              </a:ext>
            </a:extLst>
          </p:cNvPr>
          <p:cNvPicPr>
            <a:picLocks noChangeAspect="1"/>
          </p:cNvPicPr>
          <p:nvPr/>
        </p:nvPicPr>
        <p:blipFill>
          <a:blip r:embed="rId3"/>
          <a:stretch>
            <a:fillRect/>
          </a:stretch>
        </p:blipFill>
        <p:spPr>
          <a:xfrm>
            <a:off x="9194761" y="437323"/>
            <a:ext cx="1648830" cy="644648"/>
          </a:xfrm>
          <a:prstGeom prst="rect">
            <a:avLst/>
          </a:prstGeom>
        </p:spPr>
      </p:pic>
    </p:spTree>
    <p:extLst>
      <p:ext uri="{BB962C8B-B14F-4D97-AF65-F5344CB8AC3E}">
        <p14:creationId xmlns:p14="http://schemas.microsoft.com/office/powerpoint/2010/main" val="1373890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B5E9-A69C-7794-8870-394D3D9F91F4}"/>
              </a:ext>
            </a:extLst>
          </p:cNvPr>
          <p:cNvSpPr>
            <a:spLocks noGrp="1"/>
          </p:cNvSpPr>
          <p:nvPr>
            <p:ph type="title"/>
          </p:nvPr>
        </p:nvSpPr>
        <p:spPr/>
        <p:txBody>
          <a:bodyPr>
            <a:normAutofit/>
          </a:bodyPr>
          <a:lstStyle/>
          <a:p>
            <a:pPr algn="ctr"/>
            <a:r>
              <a:rPr lang="en-IN" sz="4800" dirty="0" err="1"/>
              <a:t>Usecases</a:t>
            </a:r>
            <a:endParaRPr lang="en-IN" sz="4800" dirty="0"/>
          </a:p>
        </p:txBody>
      </p:sp>
      <p:sp>
        <p:nvSpPr>
          <p:cNvPr id="3" name="Content Placeholder 2">
            <a:extLst>
              <a:ext uri="{FF2B5EF4-FFF2-40B4-BE49-F238E27FC236}">
                <a16:creationId xmlns:a16="http://schemas.microsoft.com/office/drawing/2014/main" id="{E2C1433E-C8B4-CA2A-CC82-AE3EFECFBEB3}"/>
              </a:ext>
            </a:extLst>
          </p:cNvPr>
          <p:cNvSpPr>
            <a:spLocks noGrp="1"/>
          </p:cNvSpPr>
          <p:nvPr>
            <p:ph idx="1"/>
          </p:nvPr>
        </p:nvSpPr>
        <p:spPr>
          <a:xfrm>
            <a:off x="1023729" y="2186609"/>
            <a:ext cx="10023681" cy="4061791"/>
          </a:xfrm>
        </p:spPr>
        <p:txBody>
          <a:bodyPr>
            <a:normAutofit/>
          </a:bodyPr>
          <a:lstStyle/>
          <a:p>
            <a:r>
              <a:rPr lang="en-US" sz="3600" dirty="0"/>
              <a:t>IBM Watson predicts which employees are at risk of leaving</a:t>
            </a:r>
          </a:p>
          <a:p>
            <a:r>
              <a:rPr lang="en-US" sz="3600" dirty="0"/>
              <a:t>Companies like Amazon and Google use ML to analyze employee surveys, chat feedback, and emails to detect morale changes.</a:t>
            </a:r>
            <a:endParaRPr lang="en-IN" sz="3600" dirty="0"/>
          </a:p>
        </p:txBody>
      </p:sp>
    </p:spTree>
    <p:extLst>
      <p:ext uri="{BB962C8B-B14F-4D97-AF65-F5344CB8AC3E}">
        <p14:creationId xmlns:p14="http://schemas.microsoft.com/office/powerpoint/2010/main" val="1696236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6EAE-21FE-1086-6C58-E967F8DBE405}"/>
              </a:ext>
            </a:extLst>
          </p:cNvPr>
          <p:cNvSpPr>
            <a:spLocks noGrp="1"/>
          </p:cNvSpPr>
          <p:nvPr>
            <p:ph type="title"/>
          </p:nvPr>
        </p:nvSpPr>
        <p:spPr/>
        <p:txBody>
          <a:bodyPr>
            <a:normAutofit/>
          </a:bodyPr>
          <a:lstStyle/>
          <a:p>
            <a:pPr algn="ctr"/>
            <a:r>
              <a:rPr lang="en-IN" sz="4800" dirty="0" err="1"/>
              <a:t>Usecases</a:t>
            </a:r>
            <a:endParaRPr lang="en-IN" sz="4800" dirty="0"/>
          </a:p>
        </p:txBody>
      </p:sp>
      <p:sp>
        <p:nvSpPr>
          <p:cNvPr id="3" name="Content Placeholder 2">
            <a:extLst>
              <a:ext uri="{FF2B5EF4-FFF2-40B4-BE49-F238E27FC236}">
                <a16:creationId xmlns:a16="http://schemas.microsoft.com/office/drawing/2014/main" id="{60288135-0499-0D75-44AA-63F3098516DC}"/>
              </a:ext>
            </a:extLst>
          </p:cNvPr>
          <p:cNvSpPr>
            <a:spLocks noGrp="1"/>
          </p:cNvSpPr>
          <p:nvPr>
            <p:ph idx="1"/>
          </p:nvPr>
        </p:nvSpPr>
        <p:spPr/>
        <p:txBody>
          <a:bodyPr/>
          <a:lstStyle/>
          <a:p>
            <a:r>
              <a:rPr lang="en-US" dirty="0"/>
              <a:t>PepsiCo uses ML models to predict staffing needs during peak demand seasons.</a:t>
            </a:r>
          </a:p>
          <a:p>
            <a:r>
              <a:rPr lang="en-US" dirty="0"/>
              <a:t>IBM’s HR chatbot “AskHR” uses ML and NLP to answer HR policy and payroll questions instantly.</a:t>
            </a:r>
          </a:p>
          <a:p>
            <a:r>
              <a:rPr lang="en-US" dirty="0"/>
              <a:t>ML in SAP SuccessFactors tailors onboarding checklists and training plans based on the new hire’s role and location.</a:t>
            </a:r>
          </a:p>
          <a:p>
            <a:r>
              <a:rPr lang="en-US" dirty="0"/>
              <a:t>Recommends learning courses using employee skill gaps and job role data.</a:t>
            </a:r>
            <a:endParaRPr lang="en-IN" dirty="0"/>
          </a:p>
        </p:txBody>
      </p:sp>
    </p:spTree>
    <p:extLst>
      <p:ext uri="{BB962C8B-B14F-4D97-AF65-F5344CB8AC3E}">
        <p14:creationId xmlns:p14="http://schemas.microsoft.com/office/powerpoint/2010/main" val="364738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2DD4-091E-8A2C-9970-61E1282551BF}"/>
              </a:ext>
            </a:extLst>
          </p:cNvPr>
          <p:cNvSpPr>
            <a:spLocks noGrp="1"/>
          </p:cNvSpPr>
          <p:nvPr>
            <p:ph type="title"/>
          </p:nvPr>
        </p:nvSpPr>
        <p:spPr/>
        <p:txBody>
          <a:bodyPr>
            <a:normAutofit/>
          </a:bodyPr>
          <a:lstStyle/>
          <a:p>
            <a:pPr algn="ctr"/>
            <a:r>
              <a:rPr lang="en-IN" sz="4800" dirty="0" err="1"/>
              <a:t>Usecases</a:t>
            </a:r>
            <a:endParaRPr lang="en-IN" sz="4800" dirty="0"/>
          </a:p>
        </p:txBody>
      </p:sp>
      <p:sp>
        <p:nvSpPr>
          <p:cNvPr id="3" name="Content Placeholder 2">
            <a:extLst>
              <a:ext uri="{FF2B5EF4-FFF2-40B4-BE49-F238E27FC236}">
                <a16:creationId xmlns:a16="http://schemas.microsoft.com/office/drawing/2014/main" id="{9DDABC6E-409F-2E47-5BE9-6F4B010F9748}"/>
              </a:ext>
            </a:extLst>
          </p:cNvPr>
          <p:cNvSpPr>
            <a:spLocks noGrp="1"/>
          </p:cNvSpPr>
          <p:nvPr>
            <p:ph idx="1"/>
          </p:nvPr>
        </p:nvSpPr>
        <p:spPr/>
        <p:txBody>
          <a:bodyPr/>
          <a:lstStyle/>
          <a:p>
            <a:r>
              <a:rPr lang="en-US" dirty="0"/>
              <a:t>Flags unusual work patterns or absenteeism trends automatically.</a:t>
            </a:r>
          </a:p>
          <a:p>
            <a:endParaRPr lang="en-US" dirty="0"/>
          </a:p>
          <a:p>
            <a:r>
              <a:rPr lang="en-US" dirty="0"/>
              <a:t>Analyzes exit interviews to find top reasons for leaving (e.g., manager, workload).</a:t>
            </a:r>
          </a:p>
          <a:p>
            <a:endParaRPr lang="en-US" dirty="0"/>
          </a:p>
          <a:p>
            <a:endParaRPr lang="en-IN" dirty="0"/>
          </a:p>
        </p:txBody>
      </p:sp>
    </p:spTree>
    <p:extLst>
      <p:ext uri="{BB962C8B-B14F-4D97-AF65-F5344CB8AC3E}">
        <p14:creationId xmlns:p14="http://schemas.microsoft.com/office/powerpoint/2010/main" val="412425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3D83-2115-0526-55AE-ED93BE8203F8}"/>
              </a:ext>
            </a:extLst>
          </p:cNvPr>
          <p:cNvSpPr>
            <a:spLocks noGrp="1"/>
          </p:cNvSpPr>
          <p:nvPr>
            <p:ph type="title"/>
          </p:nvPr>
        </p:nvSpPr>
        <p:spPr/>
        <p:txBody>
          <a:bodyPr>
            <a:normAutofit/>
          </a:bodyPr>
          <a:lstStyle/>
          <a:p>
            <a:pPr algn="ctr"/>
            <a:r>
              <a:rPr lang="en-IN" sz="4800" dirty="0" err="1"/>
              <a:t>Usecases</a:t>
            </a:r>
            <a:endParaRPr lang="en-IN" sz="4800" dirty="0"/>
          </a:p>
        </p:txBody>
      </p:sp>
      <p:sp>
        <p:nvSpPr>
          <p:cNvPr id="3" name="Content Placeholder 2">
            <a:extLst>
              <a:ext uri="{FF2B5EF4-FFF2-40B4-BE49-F238E27FC236}">
                <a16:creationId xmlns:a16="http://schemas.microsoft.com/office/drawing/2014/main" id="{30552A1C-5E48-E8EB-77FC-55FB83867E50}"/>
              </a:ext>
            </a:extLst>
          </p:cNvPr>
          <p:cNvSpPr>
            <a:spLocks noGrp="1"/>
          </p:cNvSpPr>
          <p:nvPr>
            <p:ph idx="1"/>
          </p:nvPr>
        </p:nvSpPr>
        <p:spPr/>
        <p:txBody>
          <a:bodyPr/>
          <a:lstStyle/>
          <a:p>
            <a:r>
              <a:rPr lang="en-US" dirty="0"/>
              <a:t>NLP-based chatbots answer FAQs like policy details or onboarding steps.</a:t>
            </a:r>
          </a:p>
          <a:p>
            <a:endParaRPr lang="en-US" dirty="0"/>
          </a:p>
          <a:p>
            <a:r>
              <a:rPr lang="en-US" dirty="0"/>
              <a:t>Detects negative or stressed tone in internal communications (aggregated, anonymized).</a:t>
            </a:r>
          </a:p>
          <a:p>
            <a:endParaRPr lang="en-US" dirty="0"/>
          </a:p>
          <a:p>
            <a:r>
              <a:rPr lang="en-US" dirty="0"/>
              <a:t>NLP reads HR policies or legal texts to find relevant clauses or inconsistencies.</a:t>
            </a:r>
            <a:endParaRPr lang="en-IN" dirty="0"/>
          </a:p>
        </p:txBody>
      </p:sp>
    </p:spTree>
    <p:extLst>
      <p:ext uri="{BB962C8B-B14F-4D97-AF65-F5344CB8AC3E}">
        <p14:creationId xmlns:p14="http://schemas.microsoft.com/office/powerpoint/2010/main" val="156934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9C6C-ED9D-448D-EBA4-BE5CF2B46472}"/>
              </a:ext>
            </a:extLst>
          </p:cNvPr>
          <p:cNvSpPr>
            <a:spLocks noGrp="1"/>
          </p:cNvSpPr>
          <p:nvPr>
            <p:ph type="title"/>
          </p:nvPr>
        </p:nvSpPr>
        <p:spPr/>
        <p:txBody>
          <a:bodyPr>
            <a:normAutofit/>
          </a:bodyPr>
          <a:lstStyle/>
          <a:p>
            <a:pPr algn="ctr"/>
            <a:r>
              <a:rPr lang="en-IN" sz="5400" dirty="0" err="1"/>
              <a:t>Usecases</a:t>
            </a:r>
            <a:endParaRPr lang="en-IN" sz="5400" dirty="0"/>
          </a:p>
        </p:txBody>
      </p:sp>
      <p:sp>
        <p:nvSpPr>
          <p:cNvPr id="3" name="Content Placeholder 2">
            <a:extLst>
              <a:ext uri="{FF2B5EF4-FFF2-40B4-BE49-F238E27FC236}">
                <a16:creationId xmlns:a16="http://schemas.microsoft.com/office/drawing/2014/main" id="{276577A3-76BF-4188-7517-8D4F7F17C003}"/>
              </a:ext>
            </a:extLst>
          </p:cNvPr>
          <p:cNvSpPr>
            <a:spLocks noGrp="1"/>
          </p:cNvSpPr>
          <p:nvPr>
            <p:ph idx="1"/>
          </p:nvPr>
        </p:nvSpPr>
        <p:spPr/>
        <p:txBody>
          <a:bodyPr/>
          <a:lstStyle/>
          <a:p>
            <a:r>
              <a:rPr lang="en-US" dirty="0"/>
              <a:t>NLP clusters thousands of feedback comments into themes like “workload” or “manager issues.”</a:t>
            </a:r>
          </a:p>
          <a:p>
            <a:endParaRPr lang="en-US" dirty="0"/>
          </a:p>
          <a:p>
            <a:r>
              <a:rPr lang="en-US" dirty="0"/>
              <a:t>NLP analyzes exit interview text to find common reasons for attrition.</a:t>
            </a:r>
          </a:p>
          <a:p>
            <a:endParaRPr lang="en-US" dirty="0"/>
          </a:p>
          <a:p>
            <a:r>
              <a:rPr lang="en-US" dirty="0"/>
              <a:t>NLP creates summary reports from long HR survey texts or feedback documents.</a:t>
            </a:r>
            <a:endParaRPr lang="en-IN" dirty="0"/>
          </a:p>
        </p:txBody>
      </p:sp>
    </p:spTree>
    <p:extLst>
      <p:ext uri="{BB962C8B-B14F-4D97-AF65-F5344CB8AC3E}">
        <p14:creationId xmlns:p14="http://schemas.microsoft.com/office/powerpoint/2010/main" val="566300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17D6-121D-4C78-9887-F7B2ACF4FEA3}"/>
              </a:ext>
            </a:extLst>
          </p:cNvPr>
          <p:cNvSpPr>
            <a:spLocks noGrp="1"/>
          </p:cNvSpPr>
          <p:nvPr>
            <p:ph type="title"/>
          </p:nvPr>
        </p:nvSpPr>
        <p:spPr/>
        <p:txBody>
          <a:bodyPr/>
          <a:lstStyle/>
          <a:p>
            <a:pPr algn="ctr"/>
            <a:r>
              <a:rPr lang="en-US" dirty="0"/>
              <a:t>Analytic Approach</a:t>
            </a:r>
            <a:endParaRPr lang="en-IN" dirty="0"/>
          </a:p>
        </p:txBody>
      </p:sp>
      <p:pic>
        <p:nvPicPr>
          <p:cNvPr id="5" name="Content Placeholder 4">
            <a:extLst>
              <a:ext uri="{FF2B5EF4-FFF2-40B4-BE49-F238E27FC236}">
                <a16:creationId xmlns:a16="http://schemas.microsoft.com/office/drawing/2014/main" id="{5B127459-19BF-28B9-0DD8-9342B34E14AA}"/>
              </a:ext>
            </a:extLst>
          </p:cNvPr>
          <p:cNvPicPr>
            <a:picLocks noGrp="1" noChangeAspect="1"/>
          </p:cNvPicPr>
          <p:nvPr>
            <p:ph idx="1"/>
          </p:nvPr>
        </p:nvPicPr>
        <p:blipFill>
          <a:blip r:embed="rId2"/>
          <a:stretch>
            <a:fillRect/>
          </a:stretch>
        </p:blipFill>
        <p:spPr>
          <a:xfrm>
            <a:off x="2355940" y="1650653"/>
            <a:ext cx="8256664" cy="5034324"/>
          </a:xfrm>
        </p:spPr>
      </p:pic>
    </p:spTree>
    <p:extLst>
      <p:ext uri="{BB962C8B-B14F-4D97-AF65-F5344CB8AC3E}">
        <p14:creationId xmlns:p14="http://schemas.microsoft.com/office/powerpoint/2010/main" val="202921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615F8-B78B-CAB6-F7C9-907B91E63A78}"/>
              </a:ext>
            </a:extLst>
          </p:cNvPr>
          <p:cNvPicPr>
            <a:picLocks noChangeAspect="1"/>
          </p:cNvPicPr>
          <p:nvPr/>
        </p:nvPicPr>
        <p:blipFill>
          <a:blip r:embed="rId2"/>
          <a:stretch>
            <a:fillRect/>
          </a:stretch>
        </p:blipFill>
        <p:spPr>
          <a:xfrm>
            <a:off x="1180669" y="319598"/>
            <a:ext cx="8538096" cy="6047818"/>
          </a:xfrm>
          <a:prstGeom prst="rect">
            <a:avLst/>
          </a:prstGeom>
        </p:spPr>
      </p:pic>
    </p:spTree>
    <p:extLst>
      <p:ext uri="{BB962C8B-B14F-4D97-AF65-F5344CB8AC3E}">
        <p14:creationId xmlns:p14="http://schemas.microsoft.com/office/powerpoint/2010/main" val="802723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DE3FCE-6FCA-48D4-797D-AE7CAB7391A5}"/>
              </a:ext>
            </a:extLst>
          </p:cNvPr>
          <p:cNvPicPr>
            <a:picLocks noChangeAspect="1"/>
          </p:cNvPicPr>
          <p:nvPr/>
        </p:nvPicPr>
        <p:blipFill>
          <a:blip r:embed="rId2"/>
          <a:stretch>
            <a:fillRect/>
          </a:stretch>
        </p:blipFill>
        <p:spPr>
          <a:xfrm>
            <a:off x="2178884" y="391577"/>
            <a:ext cx="8071104" cy="5708830"/>
          </a:xfrm>
          <a:prstGeom prst="rect">
            <a:avLst/>
          </a:prstGeom>
        </p:spPr>
      </p:pic>
    </p:spTree>
    <p:extLst>
      <p:ext uri="{BB962C8B-B14F-4D97-AF65-F5344CB8AC3E}">
        <p14:creationId xmlns:p14="http://schemas.microsoft.com/office/powerpoint/2010/main" val="124038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92121-7259-88F6-CEFC-8D2B5D6EB6DA}"/>
              </a:ext>
            </a:extLst>
          </p:cNvPr>
          <p:cNvPicPr>
            <a:picLocks noChangeAspect="1"/>
          </p:cNvPicPr>
          <p:nvPr/>
        </p:nvPicPr>
        <p:blipFill>
          <a:blip r:embed="rId2"/>
          <a:stretch>
            <a:fillRect/>
          </a:stretch>
        </p:blipFill>
        <p:spPr>
          <a:xfrm>
            <a:off x="1482931" y="636091"/>
            <a:ext cx="8828018" cy="5339709"/>
          </a:xfrm>
          <a:prstGeom prst="rect">
            <a:avLst/>
          </a:prstGeom>
        </p:spPr>
      </p:pic>
    </p:spTree>
    <p:extLst>
      <p:ext uri="{BB962C8B-B14F-4D97-AF65-F5344CB8AC3E}">
        <p14:creationId xmlns:p14="http://schemas.microsoft.com/office/powerpoint/2010/main" val="676106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928B-05CD-A097-6831-7B9477BE6C1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611F58-4178-52BD-2E91-C69443F43311}"/>
              </a:ext>
            </a:extLst>
          </p:cNvPr>
          <p:cNvPicPr>
            <a:picLocks noChangeAspect="1"/>
          </p:cNvPicPr>
          <p:nvPr/>
        </p:nvPicPr>
        <p:blipFill>
          <a:blip r:embed="rId2"/>
          <a:stretch>
            <a:fillRect/>
          </a:stretch>
        </p:blipFill>
        <p:spPr>
          <a:xfrm>
            <a:off x="2185442" y="1190312"/>
            <a:ext cx="7821116" cy="4477375"/>
          </a:xfrm>
          <a:prstGeom prst="rect">
            <a:avLst/>
          </a:prstGeom>
        </p:spPr>
      </p:pic>
    </p:spTree>
    <p:extLst>
      <p:ext uri="{BB962C8B-B14F-4D97-AF65-F5344CB8AC3E}">
        <p14:creationId xmlns:p14="http://schemas.microsoft.com/office/powerpoint/2010/main" val="146576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8C2D2-C21A-59EE-4CB2-2063DEF8F14B}"/>
              </a:ext>
            </a:extLst>
          </p:cNvPr>
          <p:cNvSpPr>
            <a:spLocks noGrp="1"/>
          </p:cNvSpPr>
          <p:nvPr>
            <p:ph type="title"/>
          </p:nvPr>
        </p:nvSpPr>
        <p:spPr>
          <a:xfrm>
            <a:off x="755375" y="536713"/>
            <a:ext cx="9670773" cy="1401417"/>
          </a:xfrm>
        </p:spPr>
        <p:txBody>
          <a:bodyPr/>
          <a:lstStyle/>
          <a:p>
            <a:r>
              <a:rPr lang="en-IN" dirty="0"/>
              <a:t>       What is Artificial intelligence?</a:t>
            </a:r>
          </a:p>
        </p:txBody>
      </p:sp>
    </p:spTree>
    <p:extLst>
      <p:ext uri="{BB962C8B-B14F-4D97-AF65-F5344CB8AC3E}">
        <p14:creationId xmlns:p14="http://schemas.microsoft.com/office/powerpoint/2010/main" val="1065933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091F-EE97-2173-6496-BE69AF3630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00F9AB-702A-C8F3-2677-4AEC16990E97}"/>
              </a:ext>
            </a:extLst>
          </p:cNvPr>
          <p:cNvPicPr>
            <a:picLocks noChangeAspect="1"/>
          </p:cNvPicPr>
          <p:nvPr/>
        </p:nvPicPr>
        <p:blipFill>
          <a:blip r:embed="rId2"/>
          <a:stretch>
            <a:fillRect/>
          </a:stretch>
        </p:blipFill>
        <p:spPr>
          <a:xfrm>
            <a:off x="2311247" y="753823"/>
            <a:ext cx="8199997" cy="5350353"/>
          </a:xfrm>
          <a:prstGeom prst="rect">
            <a:avLst/>
          </a:prstGeom>
        </p:spPr>
      </p:pic>
    </p:spTree>
    <p:extLst>
      <p:ext uri="{BB962C8B-B14F-4D97-AF65-F5344CB8AC3E}">
        <p14:creationId xmlns:p14="http://schemas.microsoft.com/office/powerpoint/2010/main" val="525425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00E4A8-8A1F-2A3F-5938-23A007C57D0D}"/>
              </a:ext>
            </a:extLst>
          </p:cNvPr>
          <p:cNvPicPr>
            <a:picLocks noChangeAspect="1"/>
          </p:cNvPicPr>
          <p:nvPr/>
        </p:nvPicPr>
        <p:blipFill>
          <a:blip r:embed="rId2"/>
          <a:stretch>
            <a:fillRect/>
          </a:stretch>
        </p:blipFill>
        <p:spPr>
          <a:xfrm>
            <a:off x="3836322" y="939054"/>
            <a:ext cx="4784896" cy="4979891"/>
          </a:xfrm>
          <a:prstGeom prst="rect">
            <a:avLst/>
          </a:prstGeom>
        </p:spPr>
      </p:pic>
    </p:spTree>
    <p:extLst>
      <p:ext uri="{BB962C8B-B14F-4D97-AF65-F5344CB8AC3E}">
        <p14:creationId xmlns:p14="http://schemas.microsoft.com/office/powerpoint/2010/main" val="2367277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33242-9559-7DBE-8920-36F6C2F96475}"/>
              </a:ext>
            </a:extLst>
          </p:cNvPr>
          <p:cNvPicPr>
            <a:picLocks noChangeAspect="1"/>
          </p:cNvPicPr>
          <p:nvPr/>
        </p:nvPicPr>
        <p:blipFill>
          <a:blip r:embed="rId2"/>
          <a:stretch>
            <a:fillRect/>
          </a:stretch>
        </p:blipFill>
        <p:spPr>
          <a:xfrm>
            <a:off x="3271443" y="647312"/>
            <a:ext cx="5649113" cy="5563376"/>
          </a:xfrm>
          <a:prstGeom prst="rect">
            <a:avLst/>
          </a:prstGeom>
        </p:spPr>
      </p:pic>
    </p:spTree>
    <p:extLst>
      <p:ext uri="{BB962C8B-B14F-4D97-AF65-F5344CB8AC3E}">
        <p14:creationId xmlns:p14="http://schemas.microsoft.com/office/powerpoint/2010/main" val="1560905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CF404-5945-8BDF-789F-865355A531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D0921B-EB58-D963-D4E9-5E00B6F87816}"/>
              </a:ext>
            </a:extLst>
          </p:cNvPr>
          <p:cNvPicPr>
            <a:picLocks noChangeAspect="1"/>
          </p:cNvPicPr>
          <p:nvPr/>
        </p:nvPicPr>
        <p:blipFill>
          <a:blip r:embed="rId2"/>
          <a:stretch>
            <a:fillRect/>
          </a:stretch>
        </p:blipFill>
        <p:spPr>
          <a:xfrm>
            <a:off x="3112835" y="365760"/>
            <a:ext cx="5966329" cy="5982788"/>
          </a:xfrm>
          <a:prstGeom prst="rect">
            <a:avLst/>
          </a:prstGeom>
        </p:spPr>
      </p:pic>
    </p:spTree>
    <p:extLst>
      <p:ext uri="{BB962C8B-B14F-4D97-AF65-F5344CB8AC3E}">
        <p14:creationId xmlns:p14="http://schemas.microsoft.com/office/powerpoint/2010/main" val="205207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940C-F8AC-3971-C422-1C9C7479395E}"/>
              </a:ext>
            </a:extLst>
          </p:cNvPr>
          <p:cNvSpPr>
            <a:spLocks noGrp="1"/>
          </p:cNvSpPr>
          <p:nvPr>
            <p:ph type="title"/>
          </p:nvPr>
        </p:nvSpPr>
        <p:spPr/>
        <p:txBody>
          <a:bodyPr/>
          <a:lstStyle/>
          <a:p>
            <a:r>
              <a:rPr lang="en-IN" dirty="0"/>
              <a:t>What is Generative AI?</a:t>
            </a:r>
          </a:p>
        </p:txBody>
      </p:sp>
      <p:sp>
        <p:nvSpPr>
          <p:cNvPr id="3" name="Content Placeholder 2">
            <a:extLst>
              <a:ext uri="{FF2B5EF4-FFF2-40B4-BE49-F238E27FC236}">
                <a16:creationId xmlns:a16="http://schemas.microsoft.com/office/drawing/2014/main" id="{871F4B70-EBB1-8370-B12D-9F815C2199B0}"/>
              </a:ext>
            </a:extLst>
          </p:cNvPr>
          <p:cNvSpPr>
            <a:spLocks noGrp="1"/>
          </p:cNvSpPr>
          <p:nvPr>
            <p:ph idx="1"/>
          </p:nvPr>
        </p:nvSpPr>
        <p:spPr/>
        <p:txBody>
          <a:bodyPr/>
          <a:lstStyle/>
          <a:p>
            <a:r>
              <a:rPr lang="en-IN" dirty="0">
                <a:hlinkClick r:id="rId2"/>
              </a:rPr>
              <a:t>https://analytics.zoho.in/workspace/486075000000002043/view/486075000000002005</a:t>
            </a:r>
            <a:endParaRPr lang="en-IN" dirty="0"/>
          </a:p>
          <a:p>
            <a:endParaRPr lang="en-IN" dirty="0"/>
          </a:p>
          <a:p>
            <a:endParaRPr lang="en-IN" dirty="0"/>
          </a:p>
        </p:txBody>
      </p:sp>
    </p:spTree>
    <p:extLst>
      <p:ext uri="{BB962C8B-B14F-4D97-AF65-F5344CB8AC3E}">
        <p14:creationId xmlns:p14="http://schemas.microsoft.com/office/powerpoint/2010/main" val="1037903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28111-239A-C361-9B75-B15EA77DB4D4}"/>
              </a:ext>
            </a:extLst>
          </p:cNvPr>
          <p:cNvSpPr>
            <a:spLocks noGrp="1"/>
          </p:cNvSpPr>
          <p:nvPr>
            <p:ph type="title"/>
          </p:nvPr>
        </p:nvSpPr>
        <p:spPr/>
        <p:txBody>
          <a:bodyPr/>
          <a:lstStyle/>
          <a:p>
            <a:r>
              <a:rPr lang="en-IN" dirty="0"/>
              <a:t>What is LLM?</a:t>
            </a:r>
          </a:p>
        </p:txBody>
      </p:sp>
      <p:sp>
        <p:nvSpPr>
          <p:cNvPr id="3" name="Content Placeholder 2">
            <a:extLst>
              <a:ext uri="{FF2B5EF4-FFF2-40B4-BE49-F238E27FC236}">
                <a16:creationId xmlns:a16="http://schemas.microsoft.com/office/drawing/2014/main" id="{B19DE0CC-4636-EB4B-C046-F409A359D932}"/>
              </a:ext>
            </a:extLst>
          </p:cNvPr>
          <p:cNvSpPr>
            <a:spLocks noGrp="1"/>
          </p:cNvSpPr>
          <p:nvPr>
            <p:ph idx="1"/>
          </p:nvPr>
        </p:nvSpPr>
        <p:spPr/>
        <p:txBody>
          <a:bodyPr/>
          <a:lstStyle/>
          <a:p>
            <a:r>
              <a:rPr lang="en-US" dirty="0"/>
              <a:t>A </a:t>
            </a:r>
            <a:r>
              <a:rPr lang="en-US" b="1" dirty="0"/>
              <a:t>Large Language Model (LLM)</a:t>
            </a:r>
            <a:r>
              <a:rPr lang="en-US" dirty="0"/>
              <a:t> is an </a:t>
            </a:r>
            <a:r>
              <a:rPr lang="en-US" b="1" dirty="0"/>
              <a:t>AI system trained on huge</a:t>
            </a:r>
          </a:p>
          <a:p>
            <a:pPr marL="0" indent="0">
              <a:buNone/>
            </a:pPr>
            <a:r>
              <a:rPr lang="en-US" b="1" dirty="0"/>
              <a:t> amounts of text</a:t>
            </a:r>
            <a:r>
              <a:rPr lang="en-US" dirty="0"/>
              <a:t> — like books, articles, and conversations — to</a:t>
            </a:r>
          </a:p>
          <a:p>
            <a:pPr marL="0" indent="0">
              <a:buNone/>
            </a:pPr>
            <a:r>
              <a:rPr lang="en-US" dirty="0"/>
              <a:t> </a:t>
            </a:r>
            <a:r>
              <a:rPr lang="en-US" b="1" dirty="0"/>
              <a:t>understand, generate, and respond in human language</a:t>
            </a:r>
            <a:r>
              <a:rPr lang="en-US" dirty="0"/>
              <a:t>.</a:t>
            </a:r>
          </a:p>
          <a:p>
            <a:pPr marL="0" indent="0">
              <a:buNone/>
            </a:pPr>
            <a:endParaRPr lang="en-US" dirty="0"/>
          </a:p>
          <a:p>
            <a:pPr marL="0" indent="0">
              <a:buNone/>
            </a:pPr>
            <a:r>
              <a:rPr lang="en-IN" b="1" dirty="0"/>
              <a:t>Examples:</a:t>
            </a:r>
          </a:p>
          <a:p>
            <a:r>
              <a:rPr lang="en-IN" b="1" dirty="0"/>
              <a:t>ChatGPT</a:t>
            </a:r>
            <a:r>
              <a:rPr lang="en-IN" dirty="0"/>
              <a:t>, </a:t>
            </a:r>
            <a:r>
              <a:rPr lang="en-IN" b="1" dirty="0"/>
              <a:t>Google Gemini</a:t>
            </a:r>
            <a:r>
              <a:rPr lang="en-IN" dirty="0"/>
              <a:t>, </a:t>
            </a:r>
            <a:r>
              <a:rPr lang="en-IN" b="1" dirty="0"/>
              <a:t>Claude</a:t>
            </a:r>
            <a:r>
              <a:rPr lang="en-IN" dirty="0"/>
              <a:t>, </a:t>
            </a:r>
            <a:r>
              <a:rPr lang="en-IN" b="1" dirty="0"/>
              <a:t>Llama</a:t>
            </a:r>
            <a:endParaRPr lang="en-IN" dirty="0"/>
          </a:p>
          <a:p>
            <a:pPr marL="0" indent="0">
              <a:buNone/>
            </a:pPr>
            <a:endParaRPr lang="en-IN" dirty="0"/>
          </a:p>
        </p:txBody>
      </p:sp>
    </p:spTree>
    <p:extLst>
      <p:ext uri="{BB962C8B-B14F-4D97-AF65-F5344CB8AC3E}">
        <p14:creationId xmlns:p14="http://schemas.microsoft.com/office/powerpoint/2010/main" val="481350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5341-4850-D454-9638-DDC255BC8F71}"/>
              </a:ext>
            </a:extLst>
          </p:cNvPr>
          <p:cNvSpPr>
            <a:spLocks noGrp="1"/>
          </p:cNvSpPr>
          <p:nvPr>
            <p:ph type="title"/>
          </p:nvPr>
        </p:nvSpPr>
        <p:spPr/>
        <p:txBody>
          <a:bodyPr/>
          <a:lstStyle/>
          <a:p>
            <a:r>
              <a:rPr lang="en-IN" dirty="0"/>
              <a:t>What are AI agents?</a:t>
            </a:r>
          </a:p>
        </p:txBody>
      </p:sp>
      <p:sp>
        <p:nvSpPr>
          <p:cNvPr id="3" name="Content Placeholder 2">
            <a:extLst>
              <a:ext uri="{FF2B5EF4-FFF2-40B4-BE49-F238E27FC236}">
                <a16:creationId xmlns:a16="http://schemas.microsoft.com/office/drawing/2014/main" id="{6224D6B4-1B84-ED74-91D2-FFE8083616A2}"/>
              </a:ext>
            </a:extLst>
          </p:cNvPr>
          <p:cNvSpPr>
            <a:spLocks noGrp="1"/>
          </p:cNvSpPr>
          <p:nvPr>
            <p:ph idx="1"/>
          </p:nvPr>
        </p:nvSpPr>
        <p:spPr>
          <a:xfrm>
            <a:off x="616226" y="2096064"/>
            <a:ext cx="10651331" cy="4553214"/>
          </a:xfrm>
        </p:spPr>
        <p:txBody>
          <a:bodyPr>
            <a:noAutofit/>
          </a:bodyPr>
          <a:lstStyle/>
          <a:p>
            <a:r>
              <a:rPr lang="en-US" sz="4000" dirty="0"/>
              <a:t>AI Agents are autonomous systems that can reason, think, plan, figure out the relevant sources and extract information from them when needed, take actions, and even correct themselves if something goes wrong. </a:t>
            </a:r>
          </a:p>
          <a:p>
            <a:endParaRPr lang="en-IN" sz="4000" dirty="0"/>
          </a:p>
        </p:txBody>
      </p:sp>
    </p:spTree>
    <p:extLst>
      <p:ext uri="{BB962C8B-B14F-4D97-AF65-F5344CB8AC3E}">
        <p14:creationId xmlns:p14="http://schemas.microsoft.com/office/powerpoint/2010/main" val="2484612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9372-6070-5BDB-1D9B-50FD3C8BC019}"/>
              </a:ext>
            </a:extLst>
          </p:cNvPr>
          <p:cNvSpPr>
            <a:spLocks noGrp="1"/>
          </p:cNvSpPr>
          <p:nvPr>
            <p:ph type="title"/>
          </p:nvPr>
        </p:nvSpPr>
        <p:spPr/>
        <p:txBody>
          <a:bodyPr/>
          <a:lstStyle/>
          <a:p>
            <a:r>
              <a:rPr lang="en-IN" dirty="0" err="1"/>
              <a:t>Usecases</a:t>
            </a:r>
            <a:endParaRPr lang="en-IN" dirty="0"/>
          </a:p>
        </p:txBody>
      </p:sp>
      <p:sp>
        <p:nvSpPr>
          <p:cNvPr id="3" name="Content Placeholder 2">
            <a:extLst>
              <a:ext uri="{FF2B5EF4-FFF2-40B4-BE49-F238E27FC236}">
                <a16:creationId xmlns:a16="http://schemas.microsoft.com/office/drawing/2014/main" id="{C2FC248B-4315-B8DE-13FB-7687A4BCE3DE}"/>
              </a:ext>
            </a:extLst>
          </p:cNvPr>
          <p:cNvSpPr>
            <a:spLocks noGrp="1"/>
          </p:cNvSpPr>
          <p:nvPr>
            <p:ph idx="1"/>
          </p:nvPr>
        </p:nvSpPr>
        <p:spPr/>
        <p:txBody>
          <a:bodyPr/>
          <a:lstStyle/>
          <a:p>
            <a:r>
              <a:rPr lang="en-IN" dirty="0"/>
              <a:t>The Participants can </a:t>
            </a:r>
            <a:r>
              <a:rPr lang="en-IN" dirty="0" err="1"/>
              <a:t>comeup</a:t>
            </a:r>
            <a:r>
              <a:rPr lang="en-IN" dirty="0"/>
              <a:t> with some </a:t>
            </a:r>
            <a:r>
              <a:rPr lang="en-IN" dirty="0" err="1"/>
              <a:t>usecases</a:t>
            </a:r>
            <a:r>
              <a:rPr lang="en-IN"/>
              <a:t>.</a:t>
            </a:r>
            <a:endParaRPr lang="en-IN" dirty="0"/>
          </a:p>
        </p:txBody>
      </p:sp>
    </p:spTree>
    <p:extLst>
      <p:ext uri="{BB962C8B-B14F-4D97-AF65-F5344CB8AC3E}">
        <p14:creationId xmlns:p14="http://schemas.microsoft.com/office/powerpoint/2010/main" val="144706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D99030-6E55-1E2E-8642-E8EC758A1CBF}"/>
              </a:ext>
            </a:extLst>
          </p:cNvPr>
          <p:cNvPicPr>
            <a:picLocks noChangeAspect="1"/>
          </p:cNvPicPr>
          <p:nvPr/>
        </p:nvPicPr>
        <p:blipFill>
          <a:blip r:embed="rId2"/>
          <a:stretch>
            <a:fillRect/>
          </a:stretch>
        </p:blipFill>
        <p:spPr>
          <a:xfrm>
            <a:off x="1429813" y="275035"/>
            <a:ext cx="9552925" cy="6307929"/>
          </a:xfrm>
          <a:prstGeom prst="rect">
            <a:avLst/>
          </a:prstGeom>
        </p:spPr>
      </p:pic>
    </p:spTree>
    <p:extLst>
      <p:ext uri="{BB962C8B-B14F-4D97-AF65-F5344CB8AC3E}">
        <p14:creationId xmlns:p14="http://schemas.microsoft.com/office/powerpoint/2010/main" val="55397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A1C4A-F3C2-5B0B-EEBF-3E43348FF826}"/>
              </a:ext>
            </a:extLst>
          </p:cNvPr>
          <p:cNvPicPr>
            <a:picLocks noChangeAspect="1"/>
          </p:cNvPicPr>
          <p:nvPr/>
        </p:nvPicPr>
        <p:blipFill>
          <a:blip r:embed="rId2"/>
          <a:stretch>
            <a:fillRect/>
          </a:stretch>
        </p:blipFill>
        <p:spPr>
          <a:xfrm>
            <a:off x="757116" y="596348"/>
            <a:ext cx="11036002" cy="5387010"/>
          </a:xfrm>
          <a:prstGeom prst="rect">
            <a:avLst/>
          </a:prstGeom>
        </p:spPr>
      </p:pic>
    </p:spTree>
    <p:extLst>
      <p:ext uri="{BB962C8B-B14F-4D97-AF65-F5344CB8AC3E}">
        <p14:creationId xmlns:p14="http://schemas.microsoft.com/office/powerpoint/2010/main" val="374598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AD59A5-BF47-136D-1090-6A84AEE10C1D}"/>
              </a:ext>
            </a:extLst>
          </p:cNvPr>
          <p:cNvPicPr>
            <a:picLocks noGrp="1" noChangeAspect="1"/>
          </p:cNvPicPr>
          <p:nvPr>
            <p:ph idx="1"/>
          </p:nvPr>
        </p:nvPicPr>
        <p:blipFill>
          <a:blip r:embed="rId2"/>
          <a:stretch>
            <a:fillRect/>
          </a:stretch>
        </p:blipFill>
        <p:spPr>
          <a:xfrm>
            <a:off x="566529" y="241637"/>
            <a:ext cx="6098031" cy="4071944"/>
          </a:xfrm>
        </p:spPr>
      </p:pic>
      <p:pic>
        <p:nvPicPr>
          <p:cNvPr id="6" name="Content Placeholder 4">
            <a:extLst>
              <a:ext uri="{FF2B5EF4-FFF2-40B4-BE49-F238E27FC236}">
                <a16:creationId xmlns:a16="http://schemas.microsoft.com/office/drawing/2014/main" id="{395BC0EE-D2C1-9A84-504D-8736DD18F1CC}"/>
              </a:ext>
            </a:extLst>
          </p:cNvPr>
          <p:cNvPicPr>
            <a:picLocks noChangeAspect="1"/>
          </p:cNvPicPr>
          <p:nvPr/>
        </p:nvPicPr>
        <p:blipFill>
          <a:blip r:embed="rId3"/>
          <a:stretch>
            <a:fillRect/>
          </a:stretch>
        </p:blipFill>
        <p:spPr>
          <a:xfrm>
            <a:off x="4933121" y="4313581"/>
            <a:ext cx="7119533" cy="2431817"/>
          </a:xfrm>
          <a:prstGeom prst="rect">
            <a:avLst/>
          </a:prstGeom>
        </p:spPr>
      </p:pic>
    </p:spTree>
    <p:extLst>
      <p:ext uri="{BB962C8B-B14F-4D97-AF65-F5344CB8AC3E}">
        <p14:creationId xmlns:p14="http://schemas.microsoft.com/office/powerpoint/2010/main" val="40819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C6A97E-6ADE-2792-1E91-5E6F32BDAC84}"/>
              </a:ext>
            </a:extLst>
          </p:cNvPr>
          <p:cNvPicPr>
            <a:picLocks noGrp="1" noChangeAspect="1"/>
          </p:cNvPicPr>
          <p:nvPr>
            <p:ph idx="1"/>
          </p:nvPr>
        </p:nvPicPr>
        <p:blipFill>
          <a:blip r:embed="rId2"/>
          <a:stretch>
            <a:fillRect/>
          </a:stretch>
        </p:blipFill>
        <p:spPr>
          <a:xfrm>
            <a:off x="516835" y="365126"/>
            <a:ext cx="5703875" cy="4009654"/>
          </a:xfrm>
        </p:spPr>
      </p:pic>
      <p:pic>
        <p:nvPicPr>
          <p:cNvPr id="7" name="Picture 6">
            <a:extLst>
              <a:ext uri="{FF2B5EF4-FFF2-40B4-BE49-F238E27FC236}">
                <a16:creationId xmlns:a16="http://schemas.microsoft.com/office/drawing/2014/main" id="{1BFBE9A3-F82E-CAF3-5DED-9119B8141FB1}"/>
              </a:ext>
            </a:extLst>
          </p:cNvPr>
          <p:cNvPicPr>
            <a:picLocks noChangeAspect="1"/>
          </p:cNvPicPr>
          <p:nvPr/>
        </p:nvPicPr>
        <p:blipFill>
          <a:blip r:embed="rId3"/>
          <a:stretch>
            <a:fillRect/>
          </a:stretch>
        </p:blipFill>
        <p:spPr>
          <a:xfrm>
            <a:off x="6530094" y="365126"/>
            <a:ext cx="5145071" cy="2855152"/>
          </a:xfrm>
          <a:prstGeom prst="rect">
            <a:avLst/>
          </a:prstGeom>
        </p:spPr>
      </p:pic>
      <p:pic>
        <p:nvPicPr>
          <p:cNvPr id="9" name="Picture 8">
            <a:extLst>
              <a:ext uri="{FF2B5EF4-FFF2-40B4-BE49-F238E27FC236}">
                <a16:creationId xmlns:a16="http://schemas.microsoft.com/office/drawing/2014/main" id="{CAB7D31B-578C-94BF-063F-154722C54CB8}"/>
              </a:ext>
            </a:extLst>
          </p:cNvPr>
          <p:cNvPicPr>
            <a:picLocks noChangeAspect="1"/>
          </p:cNvPicPr>
          <p:nvPr/>
        </p:nvPicPr>
        <p:blipFill>
          <a:blip r:embed="rId4"/>
          <a:stretch>
            <a:fillRect/>
          </a:stretch>
        </p:blipFill>
        <p:spPr>
          <a:xfrm>
            <a:off x="4442792" y="4318950"/>
            <a:ext cx="7404651" cy="2514538"/>
          </a:xfrm>
          <a:prstGeom prst="rect">
            <a:avLst/>
          </a:prstGeom>
        </p:spPr>
      </p:pic>
    </p:spTree>
    <p:extLst>
      <p:ext uri="{BB962C8B-B14F-4D97-AF65-F5344CB8AC3E}">
        <p14:creationId xmlns:p14="http://schemas.microsoft.com/office/powerpoint/2010/main" val="3470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5470B3-8CAB-B668-600B-5F4180C0D360}"/>
              </a:ext>
            </a:extLst>
          </p:cNvPr>
          <p:cNvPicPr>
            <a:picLocks noChangeAspect="1"/>
          </p:cNvPicPr>
          <p:nvPr/>
        </p:nvPicPr>
        <p:blipFill>
          <a:blip r:embed="rId2"/>
          <a:stretch>
            <a:fillRect/>
          </a:stretch>
        </p:blipFill>
        <p:spPr>
          <a:xfrm>
            <a:off x="1855639" y="791540"/>
            <a:ext cx="8687357" cy="4883703"/>
          </a:xfrm>
          <a:prstGeom prst="rect">
            <a:avLst/>
          </a:prstGeom>
        </p:spPr>
      </p:pic>
    </p:spTree>
    <p:extLst>
      <p:ext uri="{BB962C8B-B14F-4D97-AF65-F5344CB8AC3E}">
        <p14:creationId xmlns:p14="http://schemas.microsoft.com/office/powerpoint/2010/main" val="3561169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E7049D17-E07A-B955-C4A1-9D672FCB23B5}"/>
              </a:ext>
            </a:extLst>
          </p:cNvPr>
          <p:cNvPicPr>
            <a:picLocks noChangeAspect="1"/>
          </p:cNvPicPr>
          <p:nvPr/>
        </p:nvPicPr>
        <p:blipFill>
          <a:blip r:embed="rId2"/>
          <a:stretch>
            <a:fillRect/>
          </a:stretch>
        </p:blipFill>
        <p:spPr>
          <a:xfrm>
            <a:off x="1839348" y="911558"/>
            <a:ext cx="8285752" cy="5034884"/>
          </a:xfrm>
          <a:prstGeom prst="rect">
            <a:avLst/>
          </a:prstGeom>
        </p:spPr>
      </p:pic>
    </p:spTree>
    <p:extLst>
      <p:ext uri="{BB962C8B-B14F-4D97-AF65-F5344CB8AC3E}">
        <p14:creationId xmlns:p14="http://schemas.microsoft.com/office/powerpoint/2010/main" val="183389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5053ED-2021-8F2D-D9FB-513908231875}"/>
              </a:ext>
            </a:extLst>
          </p:cNvPr>
          <p:cNvSpPr>
            <a:spLocks noChangeArrowheads="1"/>
          </p:cNvSpPr>
          <p:nvPr/>
        </p:nvSpPr>
        <p:spPr bwMode="auto">
          <a:xfrm>
            <a:off x="0" y="-923329"/>
            <a:ext cx="254076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57D0"/>
                </a:solidFill>
                <a:effectLst/>
                <a:latin typeface="Google Sans Text"/>
              </a:rPr>
              <a:t>  </a:t>
            </a:r>
            <a:r>
              <a:rPr kumimoji="0" lang="en-US" altLang="en-US" sz="12000" b="0" i="0" u="none" strike="noStrike" cap="none" normalizeH="0" baseline="0" dirty="0">
                <a:ln>
                  <a:noFill/>
                </a:ln>
                <a:solidFill>
                  <a:srgbClr val="0B57D0"/>
                </a:solidFill>
                <a:effectLst/>
                <a:latin typeface="Google Sans Tex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Image of funny meme ChatGPT knows everything like a wife">
            <a:hlinkClick r:id="rId2"/>
            <a:extLst>
              <a:ext uri="{FF2B5EF4-FFF2-40B4-BE49-F238E27FC236}">
                <a16:creationId xmlns:a16="http://schemas.microsoft.com/office/drawing/2014/main" id="{F47E0CE2-67EC-C6F5-E7B8-6B363B7A7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401416"/>
            <a:ext cx="5936146" cy="474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3318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265</TotalTime>
  <Words>362</Words>
  <Application>Microsoft Office PowerPoint</Application>
  <PresentationFormat>Widescreen</PresentationFormat>
  <Paragraphs>43</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Google Sans Text</vt:lpstr>
      <vt:lpstr>Trebuchet MS</vt:lpstr>
      <vt:lpstr>Berlin</vt:lpstr>
      <vt:lpstr>  AI for HR – Foundation</vt:lpstr>
      <vt:lpstr>       What is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Usecases</vt:lpstr>
      <vt:lpstr>Usecases</vt:lpstr>
      <vt:lpstr>Usecases</vt:lpstr>
      <vt:lpstr>Usecases</vt:lpstr>
      <vt:lpstr>Usecases</vt:lpstr>
      <vt:lpstr>Analytic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Generative AI?</vt:lpstr>
      <vt:lpstr>What is LLM?</vt:lpstr>
      <vt:lpstr>What are AI agents?</vt:lpstr>
      <vt:lpstr>Usecases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Latha T K</dc:creator>
  <cp:lastModifiedBy>Latha T K</cp:lastModifiedBy>
  <cp:revision>4</cp:revision>
  <dcterms:created xsi:type="dcterms:W3CDTF">2025-11-13T10:54:46Z</dcterms:created>
  <dcterms:modified xsi:type="dcterms:W3CDTF">2025-11-14T07:16:34Z</dcterms:modified>
</cp:coreProperties>
</file>